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notesSlides/notesSlide6.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0"/>
  </p:notesMasterIdLst>
  <p:sldIdLst>
    <p:sldId id="256" r:id="rId2"/>
    <p:sldId id="258" r:id="rId3"/>
    <p:sldId id="257" r:id="rId4"/>
    <p:sldId id="259" r:id="rId5"/>
    <p:sldId id="261" r:id="rId6"/>
    <p:sldId id="265" r:id="rId7"/>
    <p:sldId id="260" r:id="rId8"/>
    <p:sldId id="264" r:id="rId9"/>
    <p:sldId id="262" r:id="rId10"/>
    <p:sldId id="263" r:id="rId11"/>
    <p:sldId id="266" r:id="rId12"/>
    <p:sldId id="268" r:id="rId13"/>
    <p:sldId id="267" r:id="rId14"/>
    <p:sldId id="269" r:id="rId15"/>
    <p:sldId id="272" r:id="rId16"/>
    <p:sldId id="270" r:id="rId17"/>
    <p:sldId id="271" r:id="rId18"/>
    <p:sldId id="273" r:id="rId1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1" d="100"/>
          <a:sy n="61" d="100"/>
        </p:scale>
        <p:origin x="-576" y="-7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A5DBB97-DC08-40D3-840F-96099A09EEA8}" type="datetimeFigureOut">
              <a:rPr lang="en-US" smtClean="0"/>
              <a:pPr/>
              <a:t>11/15/2011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9C53455-6923-4A3F-9FBB-260B4565EBB7}"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Question to class:</a:t>
            </a:r>
            <a:r>
              <a:rPr lang="en-US" baseline="0" dirty="0" smtClean="0"/>
              <a:t> what do you think gesture drawing is? </a:t>
            </a:r>
            <a:endParaRPr lang="en-US" dirty="0"/>
          </a:p>
        </p:txBody>
      </p:sp>
      <p:sp>
        <p:nvSpPr>
          <p:cNvPr id="4" name="Slide Number Placeholder 3"/>
          <p:cNvSpPr>
            <a:spLocks noGrp="1"/>
          </p:cNvSpPr>
          <p:nvPr>
            <p:ph type="sldNum" sz="quarter" idx="10"/>
          </p:nvPr>
        </p:nvSpPr>
        <p:spPr/>
        <p:txBody>
          <a:bodyPr/>
          <a:lstStyle/>
          <a:p>
            <a:fld id="{19C53455-6923-4A3F-9FBB-260B4565EBB7}" type="slidenum">
              <a:rPr lang="en-US" smtClean="0"/>
              <a:pPr/>
              <a:t>2</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19C53455-6923-4A3F-9FBB-260B4565EBB7}" type="slidenum">
              <a:rPr lang="en-US" smtClean="0"/>
              <a:pPr/>
              <a:t>3</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Question</a:t>
            </a:r>
            <a:r>
              <a:rPr lang="en-US" baseline="0" dirty="0" smtClean="0"/>
              <a:t> to class: Who remembers what a contour drawing is/ who can tell me the difference between contour and </a:t>
            </a:r>
            <a:r>
              <a:rPr lang="en-US" baseline="0" smtClean="0"/>
              <a:t>gesture drawings?</a:t>
            </a:r>
            <a:endParaRPr lang="en-US" dirty="0"/>
          </a:p>
        </p:txBody>
      </p:sp>
      <p:sp>
        <p:nvSpPr>
          <p:cNvPr id="4" name="Slide Number Placeholder 3"/>
          <p:cNvSpPr>
            <a:spLocks noGrp="1"/>
          </p:cNvSpPr>
          <p:nvPr>
            <p:ph type="sldNum" sz="quarter" idx="10"/>
          </p:nvPr>
        </p:nvSpPr>
        <p:spPr/>
        <p:txBody>
          <a:bodyPr/>
          <a:lstStyle/>
          <a:p>
            <a:fld id="{19C53455-6923-4A3F-9FBB-260B4565EBB7}" type="slidenum">
              <a:rPr lang="en-US" smtClean="0"/>
              <a:pPr/>
              <a:t>4</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mn-lt"/>
                <a:ea typeface="+mn-ea"/>
                <a:cs typeface="+mn-cs"/>
              </a:rPr>
              <a:t>The single most important part of gesture drawing, perhaps of any kind of art, is observing your subject carefully. This doesn't mean just glancing at the subject, but really paying attention to nothing else. Use your eyes as lenses through which to channel the image directly onto the paper. </a:t>
            </a:r>
          </a:p>
          <a:p>
            <a:pPr lvl="0"/>
            <a:r>
              <a:rPr lang="en-US" sz="1200" kern="1200" dirty="0" smtClean="0">
                <a:solidFill>
                  <a:schemeClr val="tx1"/>
                </a:solidFill>
                <a:latin typeface="+mn-lt"/>
                <a:ea typeface="+mn-ea"/>
                <a:cs typeface="+mn-cs"/>
              </a:rPr>
              <a:t>Keep your eyes on your subject. You will, of course, want to glance down at your paper to get your bearings once in a while, but these should be quick glances, nothing else. Some forms of drawing require careful attention to your pencil and what you are drawing on the paper. In gesture drawing, you should keep your eyes on your subject as much as possible. Try to resist the temptation to look down at your drawing</a:t>
            </a:r>
          </a:p>
          <a:p>
            <a:endParaRPr lang="en-US" dirty="0"/>
          </a:p>
        </p:txBody>
      </p:sp>
      <p:sp>
        <p:nvSpPr>
          <p:cNvPr id="4" name="Slide Number Placeholder 3"/>
          <p:cNvSpPr>
            <a:spLocks noGrp="1"/>
          </p:cNvSpPr>
          <p:nvPr>
            <p:ph type="sldNum" sz="quarter" idx="10"/>
          </p:nvPr>
        </p:nvSpPr>
        <p:spPr/>
        <p:txBody>
          <a:bodyPr/>
          <a:lstStyle/>
          <a:p>
            <a:fld id="{19C53455-6923-4A3F-9FBB-260B4565EBB7}" type="slidenum">
              <a:rPr lang="en-US" smtClean="0"/>
              <a:pPr/>
              <a:t>13</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mn-lt"/>
                <a:ea typeface="+mn-ea"/>
                <a:cs typeface="+mn-cs"/>
              </a:rPr>
              <a:t>It may be said that every subject has a certain line that defines it's essence at any given point. That may sound a little deep, but really all you want to do when you first start drawing is observe your subject and think about what it's doing, how it looks, and what the simplest representation of it would be. Imagine that you can draw only one line to capture your subject, and then draw that line. For a human figure, for example, this line may be the axis of the model's body. It would be curved (or not) in such a way as to reflect the person's posture and motion. Sometimes you may find that two lines are more appropriate than one. </a:t>
            </a:r>
          </a:p>
          <a:p>
            <a:pPr lvl="0"/>
            <a:r>
              <a:rPr lang="en-US" sz="1200" kern="1200" dirty="0" smtClean="0">
                <a:solidFill>
                  <a:schemeClr val="tx1"/>
                </a:solidFill>
                <a:latin typeface="+mn-lt"/>
                <a:ea typeface="+mn-ea"/>
                <a:cs typeface="+mn-cs"/>
              </a:rPr>
              <a:t>Focus on tension. Living things will, at any given point, have one part or group of parts that are most active or that seem to hold the most energy. If you're waving, for example, your hand and arm is probably most active, while if your arms are crossed and you are still, the area where your arms are folded across your chest may seem to hold the most energy, even though you're not moving. Basically, pay attention to what distinguishes your subject from any other subject you could have drawn (or what distinguishes your subject at that time from what it would be at any other time). If you only get one thing "right" in your drawing, it should be this. If you don't have time to finish the rest of the drawing, that's fine.</a:t>
            </a:r>
          </a:p>
          <a:p>
            <a:endParaRPr lang="en-US" dirty="0"/>
          </a:p>
        </p:txBody>
      </p:sp>
      <p:sp>
        <p:nvSpPr>
          <p:cNvPr id="4" name="Slide Number Placeholder 3"/>
          <p:cNvSpPr>
            <a:spLocks noGrp="1"/>
          </p:cNvSpPr>
          <p:nvPr>
            <p:ph type="sldNum" sz="quarter" idx="10"/>
          </p:nvPr>
        </p:nvSpPr>
        <p:spPr/>
        <p:txBody>
          <a:bodyPr/>
          <a:lstStyle/>
          <a:p>
            <a:fld id="{19C53455-6923-4A3F-9FBB-260B4565EBB7}" type="slidenum">
              <a:rPr lang="en-US" smtClean="0"/>
              <a:pPr/>
              <a:t>14</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1" kern="1200" dirty="0" smtClean="0">
                <a:solidFill>
                  <a:schemeClr val="tx1"/>
                </a:solidFill>
                <a:latin typeface="+mn-lt"/>
                <a:ea typeface="+mn-ea"/>
                <a:cs typeface="+mn-cs"/>
              </a:rPr>
              <a:t>Draw mass</a:t>
            </a:r>
            <a:r>
              <a:rPr lang="en-US" sz="1200" kern="1200" dirty="0" smtClean="0">
                <a:solidFill>
                  <a:schemeClr val="tx1"/>
                </a:solidFill>
                <a:latin typeface="+mn-lt"/>
                <a:ea typeface="+mn-ea"/>
                <a:cs typeface="+mn-cs"/>
              </a:rPr>
              <a:t>. It can be difficult for any artist to represent mass, to show the heft that a subject has. One technique that is sometimes used in gesture drawings is to represent mass by making circular motions. This is similar to using shading, except that it is very quick and inexact. You can, of course, make darker or lighter circles to show more or less mass, but generally you just want to show that there's something there. Be selective about where you indicate mass, though. All of a human body has mass, for example, but you probably wouldn't want your entire drawing to be a bunch of circles. Use this technique to show muscles, a belly, buttocks, or anyplace that has noticeably more mass than the rest of the subject. You can also use lines (similar to shading) instead of circles or in conjunction with them.</a:t>
            </a:r>
          </a:p>
          <a:p>
            <a:endParaRPr lang="en-US" dirty="0"/>
          </a:p>
        </p:txBody>
      </p:sp>
      <p:sp>
        <p:nvSpPr>
          <p:cNvPr id="4" name="Slide Number Placeholder 3"/>
          <p:cNvSpPr>
            <a:spLocks noGrp="1"/>
          </p:cNvSpPr>
          <p:nvPr>
            <p:ph type="sldNum" sz="quarter" idx="10"/>
          </p:nvPr>
        </p:nvSpPr>
        <p:spPr/>
        <p:txBody>
          <a:bodyPr/>
          <a:lstStyle/>
          <a:p>
            <a:fld id="{19C53455-6923-4A3F-9FBB-260B4565EBB7}" type="slidenum">
              <a:rPr lang="en-US" smtClean="0"/>
              <a:pPr/>
              <a:t>16</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9FBD2565-71DC-4B1C-A4E6-9B1DE3D5F600}" type="datetimeFigureOut">
              <a:rPr lang="en-US" smtClean="0"/>
              <a:pPr/>
              <a:t>11/15/2011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8ED2AAA-07B8-470F-9A5A-1FC5463154E2}"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FBD2565-71DC-4B1C-A4E6-9B1DE3D5F600}" type="datetimeFigureOut">
              <a:rPr lang="en-US" smtClean="0"/>
              <a:pPr/>
              <a:t>11/15/2011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8ED2AAA-07B8-470F-9A5A-1FC5463154E2}"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FBD2565-71DC-4B1C-A4E6-9B1DE3D5F600}" type="datetimeFigureOut">
              <a:rPr lang="en-US" smtClean="0"/>
              <a:pPr/>
              <a:t>11/15/2011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8ED2AAA-07B8-470F-9A5A-1FC5463154E2}"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FBD2565-71DC-4B1C-A4E6-9B1DE3D5F600}" type="datetimeFigureOut">
              <a:rPr lang="en-US" smtClean="0"/>
              <a:pPr/>
              <a:t>11/15/2011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8ED2AAA-07B8-470F-9A5A-1FC5463154E2}"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FBD2565-71DC-4B1C-A4E6-9B1DE3D5F600}" type="datetimeFigureOut">
              <a:rPr lang="en-US" smtClean="0"/>
              <a:pPr/>
              <a:t>11/15/2011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8ED2AAA-07B8-470F-9A5A-1FC5463154E2}"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9FBD2565-71DC-4B1C-A4E6-9B1DE3D5F600}" type="datetimeFigureOut">
              <a:rPr lang="en-US" smtClean="0"/>
              <a:pPr/>
              <a:t>11/15/2011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8ED2AAA-07B8-470F-9A5A-1FC5463154E2}"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9FBD2565-71DC-4B1C-A4E6-9B1DE3D5F600}" type="datetimeFigureOut">
              <a:rPr lang="en-US" smtClean="0"/>
              <a:pPr/>
              <a:t>11/15/2011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8ED2AAA-07B8-470F-9A5A-1FC5463154E2}"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9FBD2565-71DC-4B1C-A4E6-9B1DE3D5F600}" type="datetimeFigureOut">
              <a:rPr lang="en-US" smtClean="0"/>
              <a:pPr/>
              <a:t>11/15/2011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8ED2AAA-07B8-470F-9A5A-1FC5463154E2}"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FBD2565-71DC-4B1C-A4E6-9B1DE3D5F600}" type="datetimeFigureOut">
              <a:rPr lang="en-US" smtClean="0"/>
              <a:pPr/>
              <a:t>11/15/2011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8ED2AAA-07B8-470F-9A5A-1FC5463154E2}"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FBD2565-71DC-4B1C-A4E6-9B1DE3D5F600}" type="datetimeFigureOut">
              <a:rPr lang="en-US" smtClean="0"/>
              <a:pPr/>
              <a:t>11/15/2011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8ED2AAA-07B8-470F-9A5A-1FC5463154E2}"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FBD2565-71DC-4B1C-A4E6-9B1DE3D5F600}" type="datetimeFigureOut">
              <a:rPr lang="en-US" smtClean="0"/>
              <a:pPr/>
              <a:t>11/15/2011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8ED2AAA-07B8-470F-9A5A-1FC5463154E2}"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FBD2565-71DC-4B1C-A4E6-9B1DE3D5F600}" type="datetimeFigureOut">
              <a:rPr lang="en-US" smtClean="0"/>
              <a:pPr/>
              <a:t>11/15/2011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8ED2AAA-07B8-470F-9A5A-1FC5463154E2}"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14.jpeg"/><Relationship Id="rId4" Type="http://schemas.openxmlformats.org/officeDocument/2006/relationships/image" Target="../media/image13.jpeg"/></Relationships>
</file>

<file path=ppt/slides/_rels/slide14.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cstate="print"/>
          <a:srcRect/>
          <a:stretch>
            <a:fillRect/>
          </a:stretch>
        </p:blipFill>
        <p:spPr bwMode="auto">
          <a:xfrm>
            <a:off x="304800" y="1371600"/>
            <a:ext cx="8001000" cy="5248656"/>
          </a:xfrm>
          <a:prstGeom prst="rect">
            <a:avLst/>
          </a:prstGeom>
          <a:noFill/>
          <a:ln w="9525">
            <a:noFill/>
            <a:miter lim="800000"/>
            <a:headEnd/>
            <a:tailEnd/>
          </a:ln>
        </p:spPr>
      </p:pic>
      <p:sp>
        <p:nvSpPr>
          <p:cNvPr id="4" name="Rectangle 3"/>
          <p:cNvSpPr/>
          <p:nvPr/>
        </p:nvSpPr>
        <p:spPr>
          <a:xfrm>
            <a:off x="228600" y="381000"/>
            <a:ext cx="8631723" cy="1323439"/>
          </a:xfrm>
          <a:prstGeom prst="rect">
            <a:avLst/>
          </a:prstGeom>
          <a:noFill/>
        </p:spPr>
        <p:txBody>
          <a:bodyPr wrap="none" lIns="91440" tIns="45720" rIns="91440" bIns="45720">
            <a:spAutoFit/>
            <a:scene3d>
              <a:camera prst="orthographicFront"/>
              <a:lightRig rig="brightRoom" dir="t"/>
            </a:scene3d>
            <a:sp3d contourW="6350" prstMaterial="plastic">
              <a:bevelT w="20320" h="20320" prst="angle"/>
              <a:contourClr>
                <a:schemeClr val="accent1">
                  <a:tint val="100000"/>
                  <a:shade val="100000"/>
                  <a:hueMod val="100000"/>
                  <a:satMod val="100000"/>
                </a:schemeClr>
              </a:contourClr>
            </a:sp3d>
          </a:bodyPr>
          <a:lstStyle/>
          <a:p>
            <a:pPr algn="ctr"/>
            <a:r>
              <a:rPr lang="en-US" sz="8000" b="1" i="1" cap="all" spc="0" dirty="0" smtClean="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rPr>
              <a:t>Gesture Drawing</a:t>
            </a:r>
            <a:endParaRPr lang="en-US" sz="8000" b="1" i="1" cap="all" spc="0" dirty="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p:cNvPicPr>
            <a:picLocks noChangeAspect="1" noChangeArrowheads="1"/>
          </p:cNvPicPr>
          <p:nvPr/>
        </p:nvPicPr>
        <p:blipFill>
          <a:blip r:embed="rId2" cstate="print"/>
          <a:srcRect/>
          <a:stretch>
            <a:fillRect/>
          </a:stretch>
        </p:blipFill>
        <p:spPr bwMode="auto">
          <a:xfrm>
            <a:off x="1295401" y="1383429"/>
            <a:ext cx="6553200" cy="4912596"/>
          </a:xfrm>
          <a:prstGeom prst="rect">
            <a:avLst/>
          </a:prstGeom>
          <a:noFill/>
          <a:ln w="9525">
            <a:noFill/>
            <a:miter lim="800000"/>
            <a:headEnd/>
            <a:tailEnd/>
          </a:ln>
        </p:spPr>
      </p:pic>
      <p:sp>
        <p:nvSpPr>
          <p:cNvPr id="5" name="Rectangle 4"/>
          <p:cNvSpPr/>
          <p:nvPr/>
        </p:nvSpPr>
        <p:spPr>
          <a:xfrm>
            <a:off x="1687262" y="304800"/>
            <a:ext cx="5943679" cy="923330"/>
          </a:xfrm>
          <a:prstGeom prst="rect">
            <a:avLst/>
          </a:prstGeom>
          <a:noFill/>
        </p:spPr>
        <p:txBody>
          <a:bodyPr wrap="none" lIns="91440" tIns="45720" rIns="91440" bIns="45720">
            <a:spAutoFit/>
          </a:bodyPr>
          <a:lstStyle/>
          <a:p>
            <a:pPr algn="ctr"/>
            <a:r>
              <a:rPr lang="en-US" sz="5400" b="1" cap="all" spc="0" dirty="0" err="1"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Dega’s</a:t>
            </a:r>
            <a:r>
              <a:rPr lang="en-US" sz="5400" b="1" cap="all" spc="0"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 Ballerinas</a:t>
            </a:r>
            <a:endParaRPr lang="en-US" sz="5400" b="1" cap="all" spc="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378611" y="533400"/>
            <a:ext cx="8408585" cy="923330"/>
          </a:xfrm>
          <a:prstGeom prst="rect">
            <a:avLst/>
          </a:prstGeom>
          <a:noFill/>
        </p:spPr>
        <p:txBody>
          <a:bodyPr wrap="none" lIns="91440" tIns="45720" rIns="91440" bIns="45720">
            <a:spAutoFit/>
          </a:bodyPr>
          <a:lstStyle/>
          <a:p>
            <a:pPr algn="ctr"/>
            <a:r>
              <a:rPr lang="en-US" sz="5400" b="1" cap="all" spc="0"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Maybe you like the style?</a:t>
            </a:r>
            <a:endParaRPr lang="en-US" sz="5400" b="1" cap="all" spc="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pic>
        <p:nvPicPr>
          <p:cNvPr id="10242" name="Picture 2"/>
          <p:cNvPicPr>
            <a:picLocks noChangeAspect="1" noChangeArrowheads="1"/>
          </p:cNvPicPr>
          <p:nvPr/>
        </p:nvPicPr>
        <p:blipFill>
          <a:blip r:embed="rId2" cstate="print"/>
          <a:srcRect/>
          <a:stretch>
            <a:fillRect/>
          </a:stretch>
        </p:blipFill>
        <p:spPr bwMode="auto">
          <a:xfrm>
            <a:off x="533400" y="1600200"/>
            <a:ext cx="4648200" cy="4743062"/>
          </a:xfrm>
          <a:prstGeom prst="rect">
            <a:avLst/>
          </a:prstGeom>
          <a:noFill/>
          <a:ln w="9525">
            <a:noFill/>
            <a:miter lim="800000"/>
            <a:headEnd/>
            <a:tailEnd/>
          </a:ln>
        </p:spPr>
      </p:pic>
      <p:sp>
        <p:nvSpPr>
          <p:cNvPr id="6" name="Rectangle 5"/>
          <p:cNvSpPr/>
          <p:nvPr/>
        </p:nvSpPr>
        <p:spPr>
          <a:xfrm>
            <a:off x="5410200" y="4343400"/>
            <a:ext cx="3135100" cy="1754326"/>
          </a:xfrm>
          <a:prstGeom prst="rect">
            <a:avLst/>
          </a:prstGeom>
          <a:noFill/>
        </p:spPr>
        <p:txBody>
          <a:bodyPr wrap="square" lIns="91440" tIns="45720" rIns="91440" bIns="4572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en-US" sz="5400" b="1" cap="all" spc="0"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Salad </a:t>
            </a:r>
          </a:p>
          <a:p>
            <a:pPr algn="ctr"/>
            <a:r>
              <a:rPr lang="en-US" sz="54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Girl</a:t>
            </a:r>
            <a:endParaRPr lang="en-US" sz="5400" b="1" cap="all" spc="0"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555754" y="457200"/>
            <a:ext cx="6206699" cy="1754326"/>
          </a:xfrm>
          <a:prstGeom prst="rect">
            <a:avLst/>
          </a:prstGeom>
          <a:noFill/>
        </p:spPr>
        <p:txBody>
          <a:bodyPr wrap="none" lIns="91440" tIns="45720" rIns="91440" bIns="45720">
            <a:spAutoFit/>
          </a:bodyPr>
          <a:lstStyle/>
          <a:p>
            <a:pPr algn="ctr"/>
            <a:r>
              <a:rPr lang="en-US" sz="5400" b="1" cap="all" spc="0"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How do I make </a:t>
            </a:r>
            <a:r>
              <a:rPr lang="en-US" sz="54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A </a:t>
            </a:r>
          </a:p>
          <a:p>
            <a:pPr algn="ctr"/>
            <a:r>
              <a:rPr lang="en-US" sz="54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gesture drawing?</a:t>
            </a:r>
            <a:endParaRPr lang="en-US" sz="5400" b="1" cap="all" spc="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pic>
        <p:nvPicPr>
          <p:cNvPr id="10242" name="Picture 2" descr="http://t1.gstatic.com/images?q=tbn:ANd9GcSVu5kPwsoU7irUxDxzABFUmZSjEeVOa1XSLW5Xpt6xPmjwAHq6Y1oEMkCmfA"/>
          <p:cNvPicPr>
            <a:picLocks noChangeAspect="1" noChangeArrowheads="1"/>
          </p:cNvPicPr>
          <p:nvPr/>
        </p:nvPicPr>
        <p:blipFill>
          <a:blip r:embed="rId2" cstate="print"/>
          <a:srcRect/>
          <a:stretch>
            <a:fillRect/>
          </a:stretch>
        </p:blipFill>
        <p:spPr bwMode="auto">
          <a:xfrm>
            <a:off x="1905000" y="3048000"/>
            <a:ext cx="5085139" cy="3033548"/>
          </a:xfrm>
          <a:prstGeom prst="rect">
            <a:avLst/>
          </a:prstGeom>
          <a:noFill/>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914400" y="609600"/>
            <a:ext cx="6992428" cy="923330"/>
          </a:xfrm>
          <a:prstGeom prst="rect">
            <a:avLst/>
          </a:prstGeom>
          <a:noFill/>
        </p:spPr>
        <p:txBody>
          <a:bodyPr wrap="none" lIns="91440" tIns="45720" rIns="91440" bIns="45720">
            <a:spAutoFit/>
          </a:bodyPr>
          <a:lstStyle/>
          <a:p>
            <a:pPr algn="ctr"/>
            <a:r>
              <a:rPr lang="en-US" sz="54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1. Observe Your Subject</a:t>
            </a:r>
            <a:endParaRPr lang="en-US" sz="5400" b="1" cap="none" spc="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endParaRPr>
          </a:p>
        </p:txBody>
      </p:sp>
      <p:sp>
        <p:nvSpPr>
          <p:cNvPr id="8" name="Rectangle 7"/>
          <p:cNvSpPr/>
          <p:nvPr/>
        </p:nvSpPr>
        <p:spPr>
          <a:xfrm>
            <a:off x="1371600" y="1676400"/>
            <a:ext cx="6220356" cy="1908215"/>
          </a:xfrm>
          <a:prstGeom prst="rect">
            <a:avLst/>
          </a:prstGeom>
          <a:noFill/>
        </p:spPr>
        <p:txBody>
          <a:bodyPr wrap="none" lIns="91440" tIns="45720" rIns="91440" bIns="45720">
            <a:spAutoFit/>
          </a:bodyPr>
          <a:lstStyle/>
          <a:p>
            <a:pPr algn="ctr"/>
            <a:r>
              <a:rPr lang="en-US" sz="3200" b="1" cap="all" spc="0"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-Pay attention on nothing else</a:t>
            </a:r>
          </a:p>
          <a:p>
            <a:pPr algn="ctr"/>
            <a:r>
              <a:rPr lang="en-US" sz="32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-keep your eyes on the subject</a:t>
            </a:r>
          </a:p>
          <a:p>
            <a:pPr algn="ctr"/>
            <a:endParaRPr lang="en-US" sz="5400" b="1" cap="all" spc="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pic>
        <p:nvPicPr>
          <p:cNvPr id="9220" name="Picture 4" descr="Young cure woman bending forward on isolated background Stock Photo - 3294342"/>
          <p:cNvPicPr>
            <a:picLocks noChangeAspect="1" noChangeArrowheads="1"/>
          </p:cNvPicPr>
          <p:nvPr/>
        </p:nvPicPr>
        <p:blipFill>
          <a:blip r:embed="rId3" cstate="print"/>
          <a:srcRect/>
          <a:stretch>
            <a:fillRect/>
          </a:stretch>
        </p:blipFill>
        <p:spPr bwMode="auto">
          <a:xfrm>
            <a:off x="990600" y="3124200"/>
            <a:ext cx="2036826" cy="3352800"/>
          </a:xfrm>
          <a:prstGeom prst="rect">
            <a:avLst/>
          </a:prstGeom>
          <a:noFill/>
        </p:spPr>
      </p:pic>
      <p:pic>
        <p:nvPicPr>
          <p:cNvPr id="9222" name="Picture 6" descr="http://us.123rf.com/400wm/400/400/iofoto/iofoto0809/iofoto080900018/3548284-portrait-of-young-caucasian-woman-bending-over-backwards.jpg"/>
          <p:cNvPicPr>
            <a:picLocks noChangeAspect="1" noChangeArrowheads="1"/>
          </p:cNvPicPr>
          <p:nvPr/>
        </p:nvPicPr>
        <p:blipFill>
          <a:blip r:embed="rId4" cstate="print"/>
          <a:srcRect/>
          <a:stretch>
            <a:fillRect/>
          </a:stretch>
        </p:blipFill>
        <p:spPr bwMode="auto">
          <a:xfrm>
            <a:off x="5105400" y="2895600"/>
            <a:ext cx="3810000" cy="2543175"/>
          </a:xfrm>
          <a:prstGeom prst="rect">
            <a:avLst/>
          </a:prstGeom>
          <a:noFill/>
        </p:spPr>
      </p:pic>
      <p:pic>
        <p:nvPicPr>
          <p:cNvPr id="9224" name="Picture 8" descr="http://www.franchisehelp.com/blog/wp-content/uploads/2011/04/business-man-running-man.jpg"/>
          <p:cNvPicPr>
            <a:picLocks noChangeAspect="1" noChangeArrowheads="1"/>
          </p:cNvPicPr>
          <p:nvPr/>
        </p:nvPicPr>
        <p:blipFill>
          <a:blip r:embed="rId5" cstate="print"/>
          <a:srcRect/>
          <a:stretch>
            <a:fillRect/>
          </a:stretch>
        </p:blipFill>
        <p:spPr bwMode="auto">
          <a:xfrm>
            <a:off x="2895600" y="4000500"/>
            <a:ext cx="2857500" cy="2857500"/>
          </a:xfrm>
          <a:prstGeom prst="rect">
            <a:avLst/>
          </a:prstGeom>
          <a:noFill/>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447800" y="228600"/>
            <a:ext cx="6324600" cy="1754326"/>
          </a:xfrm>
          <a:prstGeom prst="rect">
            <a:avLst/>
          </a:prstGeom>
        </p:spPr>
        <p:txBody>
          <a:bodyPr wrap="square">
            <a:spAutoFit/>
          </a:bodyPr>
          <a:lstStyle/>
          <a:p>
            <a:pPr lvl="0" algn="ctr"/>
            <a:r>
              <a:rPr lang="en-US" sz="5400" b="1" cap="all" dirty="0" smtClean="0">
                <a:ln w="9000" cmpd="sng">
                  <a:solidFill>
                    <a:srgbClr val="8064A2">
                      <a:shade val="50000"/>
                      <a:satMod val="120000"/>
                    </a:srgbClr>
                  </a:solidFill>
                  <a:prstDash val="solid"/>
                </a:ln>
                <a:gradFill>
                  <a:gsLst>
                    <a:gs pos="0">
                      <a:srgbClr val="8064A2">
                        <a:shade val="20000"/>
                        <a:satMod val="245000"/>
                      </a:srgbClr>
                    </a:gs>
                    <a:gs pos="43000">
                      <a:srgbClr val="8064A2">
                        <a:satMod val="255000"/>
                      </a:srgbClr>
                    </a:gs>
                    <a:gs pos="48000">
                      <a:srgbClr val="8064A2">
                        <a:shade val="85000"/>
                        <a:satMod val="255000"/>
                      </a:srgbClr>
                    </a:gs>
                    <a:gs pos="100000">
                      <a:srgbClr val="8064A2">
                        <a:shade val="20000"/>
                        <a:satMod val="245000"/>
                      </a:srgbClr>
                    </a:gs>
                  </a:gsLst>
                  <a:lin ang="5400000"/>
                </a:gradFill>
                <a:effectLst>
                  <a:reflection blurRad="12700" stA="28000" endPos="45000" dist="1000" dir="5400000" sy="-100000" algn="bl" rotWithShape="0"/>
                </a:effectLst>
              </a:rPr>
              <a:t>2. Find the line of the subject</a:t>
            </a:r>
            <a:endParaRPr lang="en-US" sz="5400" b="1" cap="all" dirty="0">
              <a:ln w="9000" cmpd="sng">
                <a:solidFill>
                  <a:srgbClr val="8064A2">
                    <a:shade val="50000"/>
                    <a:satMod val="120000"/>
                  </a:srgbClr>
                </a:solidFill>
                <a:prstDash val="solid"/>
              </a:ln>
              <a:gradFill>
                <a:gsLst>
                  <a:gs pos="0">
                    <a:srgbClr val="8064A2">
                      <a:shade val="20000"/>
                      <a:satMod val="245000"/>
                    </a:srgbClr>
                  </a:gs>
                  <a:gs pos="43000">
                    <a:srgbClr val="8064A2">
                      <a:satMod val="255000"/>
                    </a:srgbClr>
                  </a:gs>
                  <a:gs pos="48000">
                    <a:srgbClr val="8064A2">
                      <a:shade val="85000"/>
                      <a:satMod val="255000"/>
                    </a:srgbClr>
                  </a:gs>
                  <a:gs pos="100000">
                    <a:srgbClr val="8064A2">
                      <a:shade val="20000"/>
                      <a:satMod val="245000"/>
                    </a:srgbClr>
                  </a:gs>
                </a:gsLst>
                <a:lin ang="5400000"/>
              </a:gradFill>
              <a:effectLst>
                <a:reflection blurRad="12700" stA="28000" endPos="45000" dist="1000" dir="5400000" sy="-100000" algn="bl" rotWithShape="0"/>
              </a:effectLst>
            </a:endParaRPr>
          </a:p>
        </p:txBody>
      </p:sp>
      <p:sp>
        <p:nvSpPr>
          <p:cNvPr id="6" name="Rectangle 5"/>
          <p:cNvSpPr/>
          <p:nvPr/>
        </p:nvSpPr>
        <p:spPr>
          <a:xfrm>
            <a:off x="381000" y="2362200"/>
            <a:ext cx="5183277" cy="3170099"/>
          </a:xfrm>
          <a:prstGeom prst="rect">
            <a:avLst/>
          </a:prstGeom>
          <a:noFill/>
        </p:spPr>
        <p:txBody>
          <a:bodyPr wrap="none" lIns="91440" tIns="45720" rIns="91440" bIns="45720">
            <a:spAutoFit/>
          </a:bodyPr>
          <a:lstStyle/>
          <a:p>
            <a:pPr algn="ctr"/>
            <a:r>
              <a:rPr lang="en-US" sz="4000" dirty="0"/>
              <a:t>Imagine that you </a:t>
            </a:r>
            <a:endParaRPr lang="en-US" sz="4000" dirty="0" smtClean="0"/>
          </a:p>
          <a:p>
            <a:pPr algn="ctr"/>
            <a:r>
              <a:rPr lang="en-US" sz="4000" dirty="0" smtClean="0"/>
              <a:t>can </a:t>
            </a:r>
            <a:r>
              <a:rPr lang="en-US" sz="4000" dirty="0"/>
              <a:t>draw only one </a:t>
            </a:r>
            <a:endParaRPr lang="en-US" sz="4000" dirty="0" smtClean="0"/>
          </a:p>
          <a:p>
            <a:pPr algn="ctr"/>
            <a:r>
              <a:rPr lang="en-US" sz="4000" dirty="0" smtClean="0"/>
              <a:t>line </a:t>
            </a:r>
            <a:r>
              <a:rPr lang="en-US" sz="4000" dirty="0"/>
              <a:t>to capture </a:t>
            </a:r>
            <a:endParaRPr lang="en-US" sz="4000" dirty="0" smtClean="0"/>
          </a:p>
          <a:p>
            <a:pPr algn="ctr"/>
            <a:r>
              <a:rPr lang="en-US" sz="4000" dirty="0" smtClean="0"/>
              <a:t>your </a:t>
            </a:r>
            <a:r>
              <a:rPr lang="en-US" sz="4000" dirty="0"/>
              <a:t>subject, </a:t>
            </a:r>
            <a:endParaRPr lang="en-US" sz="4000" dirty="0" smtClean="0"/>
          </a:p>
          <a:p>
            <a:pPr algn="ctr"/>
            <a:r>
              <a:rPr lang="en-US" sz="4000" dirty="0" smtClean="0"/>
              <a:t>and </a:t>
            </a:r>
            <a:r>
              <a:rPr lang="en-US" sz="4000" dirty="0"/>
              <a:t>then draw that line.</a:t>
            </a:r>
            <a:endParaRPr lang="en-US" sz="4000" b="1" cap="none" spc="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endParaRPr>
          </a:p>
        </p:txBody>
      </p:sp>
      <p:pic>
        <p:nvPicPr>
          <p:cNvPr id="7172" name="Picture 4" descr="Gesture Kick"/>
          <p:cNvPicPr>
            <a:picLocks noChangeAspect="1" noChangeArrowheads="1"/>
          </p:cNvPicPr>
          <p:nvPr/>
        </p:nvPicPr>
        <p:blipFill>
          <a:blip r:embed="rId3" cstate="print"/>
          <a:srcRect/>
          <a:stretch>
            <a:fillRect/>
          </a:stretch>
        </p:blipFill>
        <p:spPr bwMode="auto">
          <a:xfrm>
            <a:off x="5486400" y="1828800"/>
            <a:ext cx="3381375" cy="4762500"/>
          </a:xfrm>
          <a:prstGeom prst="rect">
            <a:avLst/>
          </a:prstGeom>
          <a:noFill/>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4" name="Picture 4" descr="http://hippie.nu/~unicorn/tut/img/basics/humananatomy/gestures.jpeg"/>
          <p:cNvPicPr>
            <a:picLocks noChangeAspect="1" noChangeArrowheads="1"/>
          </p:cNvPicPr>
          <p:nvPr/>
        </p:nvPicPr>
        <p:blipFill>
          <a:blip r:embed="rId2" cstate="print"/>
          <a:srcRect/>
          <a:stretch>
            <a:fillRect/>
          </a:stretch>
        </p:blipFill>
        <p:spPr bwMode="auto">
          <a:xfrm>
            <a:off x="4381500" y="1524000"/>
            <a:ext cx="4762500" cy="4648201"/>
          </a:xfrm>
          <a:prstGeom prst="rect">
            <a:avLst/>
          </a:prstGeom>
          <a:noFill/>
        </p:spPr>
      </p:pic>
      <p:sp>
        <p:nvSpPr>
          <p:cNvPr id="4" name="Rectangle 3"/>
          <p:cNvSpPr/>
          <p:nvPr/>
        </p:nvSpPr>
        <p:spPr>
          <a:xfrm>
            <a:off x="73301" y="685800"/>
            <a:ext cx="8562024" cy="6063198"/>
          </a:xfrm>
          <a:prstGeom prst="rect">
            <a:avLst/>
          </a:prstGeom>
          <a:noFill/>
        </p:spPr>
        <p:txBody>
          <a:bodyPr wrap="none" lIns="91440" tIns="45720" rIns="91440" bIns="45720">
            <a:spAutoFit/>
          </a:bodyPr>
          <a:lstStyle/>
          <a:p>
            <a:pPr algn="ctr"/>
            <a:r>
              <a:rPr lang="en-US" sz="5400" b="1" cap="all" spc="0"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3. Add limbs/ other parts</a:t>
            </a:r>
          </a:p>
          <a:p>
            <a:pPr algn="ctr"/>
            <a:endParaRPr lang="en-US" sz="54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a:p>
            <a:r>
              <a:rPr lang="en-US" sz="4000" b="1" cap="all" spc="0"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-Keep it simp</a:t>
            </a:r>
            <a:r>
              <a:rPr lang="en-US" sz="40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le</a:t>
            </a:r>
          </a:p>
          <a:p>
            <a:r>
              <a:rPr lang="en-US" sz="4000" b="1" cap="all" spc="0"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-Do it quickly</a:t>
            </a:r>
          </a:p>
          <a:p>
            <a:r>
              <a:rPr lang="en-US" sz="40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-No detail</a:t>
            </a:r>
          </a:p>
          <a:p>
            <a:r>
              <a:rPr lang="en-US" sz="40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-it Should give an </a:t>
            </a:r>
          </a:p>
          <a:p>
            <a:r>
              <a:rPr lang="en-US" sz="40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idea where parts </a:t>
            </a:r>
          </a:p>
          <a:p>
            <a:r>
              <a:rPr lang="en-US" sz="40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Are and what </a:t>
            </a:r>
          </a:p>
          <a:p>
            <a:r>
              <a:rPr lang="en-US" sz="40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these parts are doing</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381000" y="457200"/>
            <a:ext cx="7985648" cy="2585323"/>
          </a:xfrm>
          <a:prstGeom prst="rect">
            <a:avLst/>
          </a:prstGeom>
          <a:noFill/>
        </p:spPr>
        <p:txBody>
          <a:bodyPr wrap="none" lIns="91440" tIns="45720" rIns="91440" bIns="45720">
            <a:spAutoFit/>
          </a:bodyPr>
          <a:lstStyle/>
          <a:p>
            <a:pPr algn="ctr"/>
            <a:r>
              <a:rPr lang="en-US" sz="54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4</a:t>
            </a:r>
            <a:r>
              <a:rPr lang="en-US" sz="5400" b="1" cap="none" spc="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rPr>
              <a:t>. Draw the Mass of the </a:t>
            </a:r>
          </a:p>
          <a:p>
            <a:pPr algn="ctr"/>
            <a:r>
              <a:rPr lang="en-US" sz="5400" b="1" cap="none" spc="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rPr>
              <a:t>Subject (show different</a:t>
            </a:r>
          </a:p>
          <a:p>
            <a:pPr algn="ctr"/>
            <a:r>
              <a:rPr lang="en-US" sz="54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Amounts of weight or heft)</a:t>
            </a:r>
            <a:endParaRPr lang="en-US" sz="5400" b="1" cap="none" spc="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endParaRPr>
          </a:p>
        </p:txBody>
      </p:sp>
      <p:sp>
        <p:nvSpPr>
          <p:cNvPr id="6" name="Rectangle 5"/>
          <p:cNvSpPr/>
          <p:nvPr/>
        </p:nvSpPr>
        <p:spPr>
          <a:xfrm>
            <a:off x="609600" y="5257800"/>
            <a:ext cx="4572000" cy="954107"/>
          </a:xfrm>
          <a:prstGeom prst="rect">
            <a:avLst/>
          </a:prstGeom>
        </p:spPr>
        <p:txBody>
          <a:bodyPr>
            <a:spAutoFit/>
          </a:bodyPr>
          <a:lstStyle/>
          <a:p>
            <a:r>
              <a:rPr lang="en-US" sz="2800" dirty="0"/>
              <a:t>make darker or lighter circles to show more or less mass</a:t>
            </a:r>
          </a:p>
        </p:txBody>
      </p:sp>
      <p:sp>
        <p:nvSpPr>
          <p:cNvPr id="7" name="Rectangle 6"/>
          <p:cNvSpPr/>
          <p:nvPr/>
        </p:nvSpPr>
        <p:spPr>
          <a:xfrm>
            <a:off x="609600" y="3048000"/>
            <a:ext cx="4572000" cy="2246769"/>
          </a:xfrm>
          <a:prstGeom prst="rect">
            <a:avLst/>
          </a:prstGeom>
        </p:spPr>
        <p:txBody>
          <a:bodyPr>
            <a:spAutoFit/>
          </a:bodyPr>
          <a:lstStyle/>
          <a:p>
            <a:r>
              <a:rPr lang="en-US" sz="2800" dirty="0" smtClean="0"/>
              <a:t>Draw circles or lines to </a:t>
            </a:r>
            <a:r>
              <a:rPr lang="en-US" sz="2800" dirty="0"/>
              <a:t>show muscles, a belly, buttocks, or anyplace that has noticeably more mass than the rest of the subject. </a:t>
            </a:r>
          </a:p>
        </p:txBody>
      </p:sp>
      <p:pic>
        <p:nvPicPr>
          <p:cNvPr id="4098" name="Picture 2" descr="http://www.sandrashaw.com/images/AH1L01gesture.jpg"/>
          <p:cNvPicPr>
            <a:picLocks noChangeAspect="1" noChangeArrowheads="1"/>
          </p:cNvPicPr>
          <p:nvPr/>
        </p:nvPicPr>
        <p:blipFill>
          <a:blip r:embed="rId3" cstate="print"/>
          <a:srcRect/>
          <a:stretch>
            <a:fillRect/>
          </a:stretch>
        </p:blipFill>
        <p:spPr bwMode="auto">
          <a:xfrm>
            <a:off x="5410200" y="3048000"/>
            <a:ext cx="2971800" cy="3506726"/>
          </a:xfrm>
          <a:prstGeom prst="rect">
            <a:avLst/>
          </a:prstGeom>
          <a:noFill/>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533400" y="1828800"/>
            <a:ext cx="8251554" cy="1754326"/>
          </a:xfrm>
          <a:prstGeom prst="rect">
            <a:avLst/>
          </a:prstGeom>
          <a:noFill/>
        </p:spPr>
        <p:txBody>
          <a:bodyPr wrap="none" lIns="91440" tIns="45720" rIns="91440" bIns="45720">
            <a:spAutoFit/>
          </a:bodyPr>
          <a:lstStyle/>
          <a:p>
            <a:pPr algn="ctr"/>
            <a:r>
              <a:rPr lang="en-US" sz="5400" b="1" cap="all" spc="0"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Keep your hand moving!</a:t>
            </a:r>
          </a:p>
          <a:p>
            <a:pPr algn="ctr"/>
            <a:r>
              <a:rPr lang="en-US" sz="54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Do not erase!</a:t>
            </a:r>
            <a:endParaRPr lang="en-US" sz="5400" b="1" cap="all" spc="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sp>
        <p:nvSpPr>
          <p:cNvPr id="5" name="Rectangle 4"/>
          <p:cNvSpPr/>
          <p:nvPr/>
        </p:nvSpPr>
        <p:spPr>
          <a:xfrm>
            <a:off x="2927010" y="609600"/>
            <a:ext cx="3768981" cy="923330"/>
          </a:xfrm>
          <a:prstGeom prst="rect">
            <a:avLst/>
          </a:prstGeom>
          <a:noFill/>
        </p:spPr>
        <p:txBody>
          <a:bodyPr wrap="none" lIns="91440" tIns="45720" rIns="91440" bIns="4572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en-US" sz="5400" b="1" cap="all" spc="0"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Remember:</a:t>
            </a:r>
            <a:endParaRPr lang="en-US" sz="5400" b="1" cap="all" spc="0"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p:txBody>
      </p:sp>
      <p:pic>
        <p:nvPicPr>
          <p:cNvPr id="6" name="Picture 2" descr="http://t1.gstatic.com/images?q=tbn:ANd9GcSVu5kPwsoU7irUxDxzABFUmZSjEeVOa1XSLW5Xpt6xPmjwAHq6Y1oEMkCmfA"/>
          <p:cNvPicPr>
            <a:picLocks noChangeAspect="1" noChangeArrowheads="1"/>
          </p:cNvPicPr>
          <p:nvPr/>
        </p:nvPicPr>
        <p:blipFill>
          <a:blip r:embed="rId2" cstate="print"/>
          <a:srcRect/>
          <a:stretch>
            <a:fillRect/>
          </a:stretch>
        </p:blipFill>
        <p:spPr bwMode="auto">
          <a:xfrm>
            <a:off x="2819400" y="3886200"/>
            <a:ext cx="4271605" cy="2548233"/>
          </a:xfrm>
          <a:prstGeom prst="rect">
            <a:avLst/>
          </a:prstGeom>
          <a:noFill/>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286000" y="3105835"/>
            <a:ext cx="4572000" cy="646331"/>
          </a:xfrm>
          <a:prstGeom prst="rect">
            <a:avLst/>
          </a:prstGeom>
        </p:spPr>
        <p:txBody>
          <a:bodyPr>
            <a:spAutoFit/>
          </a:bodyPr>
          <a:lstStyle/>
          <a:p>
            <a:r>
              <a:rPr lang="en-US" dirty="0" smtClean="0"/>
              <a:t>http://www.youtube.com/watch?v=eRTqpJMs98E</a:t>
            </a:r>
            <a:endParaRPr lang="en-US" dirty="0"/>
          </a:p>
        </p:txBody>
      </p:sp>
      <p:pic>
        <p:nvPicPr>
          <p:cNvPr id="1026" name="Picture 2" descr="http://t1.gstatic.com/images?q=tbn:ANd9GcSVu5kPwsoU7irUxDxzABFUmZSjEeVOa1XSLW5Xpt6xPmjwAHq6Y1oEMkCmfA"/>
          <p:cNvPicPr>
            <a:picLocks noChangeAspect="1" noChangeArrowheads="1"/>
          </p:cNvPicPr>
          <p:nvPr/>
        </p:nvPicPr>
        <p:blipFill>
          <a:blip r:embed="rId2" cstate="print"/>
          <a:srcRect/>
          <a:stretch>
            <a:fillRect/>
          </a:stretch>
        </p:blipFill>
        <p:spPr bwMode="auto">
          <a:xfrm>
            <a:off x="3124200" y="762000"/>
            <a:ext cx="3505200" cy="2091033"/>
          </a:xfrm>
          <a:prstGeom prst="rect">
            <a:avLst/>
          </a:prstGeom>
          <a:noFill/>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50276" y="152400"/>
            <a:ext cx="9294276" cy="3046988"/>
          </a:xfrm>
          <a:prstGeom prst="rect">
            <a:avLst/>
          </a:prstGeom>
          <a:noFill/>
        </p:spPr>
        <p:txBody>
          <a:bodyPr wrap="none" lIns="91440" tIns="45720" rIns="91440" bIns="45720">
            <a:spAutoFit/>
          </a:bodyPr>
          <a:lstStyle/>
          <a:p>
            <a:pPr algn="ctr"/>
            <a:r>
              <a:rPr lang="en-US" sz="9600" b="1" cap="none" spc="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rPr>
              <a:t>What is </a:t>
            </a:r>
          </a:p>
          <a:p>
            <a:pPr algn="ctr"/>
            <a:r>
              <a:rPr lang="en-US" sz="9600" b="1" cap="none" spc="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rPr>
              <a:t>Gesture Drawing?</a:t>
            </a:r>
            <a:endParaRPr lang="en-US" sz="9600" b="1" cap="none" spc="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endParaRPr>
          </a:p>
        </p:txBody>
      </p:sp>
      <p:pic>
        <p:nvPicPr>
          <p:cNvPr id="5" name="Picture 2"/>
          <p:cNvPicPr>
            <a:picLocks noChangeAspect="1" noChangeArrowheads="1"/>
          </p:cNvPicPr>
          <p:nvPr/>
        </p:nvPicPr>
        <p:blipFill>
          <a:blip r:embed="rId3" cstate="print"/>
          <a:srcRect/>
          <a:stretch>
            <a:fillRect/>
          </a:stretch>
        </p:blipFill>
        <p:spPr bwMode="auto">
          <a:xfrm>
            <a:off x="2743200" y="3048000"/>
            <a:ext cx="3810000" cy="3686175"/>
          </a:xfrm>
          <a:prstGeom prst="rect">
            <a:avLst/>
          </a:prstGeom>
          <a:noFill/>
          <a:ln w="9525">
            <a:noFill/>
            <a:miter lim="800000"/>
            <a:headEnd/>
            <a:tailEnd/>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http://monstercutie.com/wp-content/uploads/2008/07/gestures02.jpg"/>
          <p:cNvPicPr>
            <a:picLocks noChangeAspect="1" noChangeArrowheads="1"/>
          </p:cNvPicPr>
          <p:nvPr/>
        </p:nvPicPr>
        <p:blipFill>
          <a:blip r:embed="rId3" cstate="print"/>
          <a:srcRect/>
          <a:stretch>
            <a:fillRect/>
          </a:stretch>
        </p:blipFill>
        <p:spPr bwMode="auto">
          <a:xfrm>
            <a:off x="4267200" y="1600200"/>
            <a:ext cx="5467350" cy="5086350"/>
          </a:xfrm>
          <a:prstGeom prst="rect">
            <a:avLst/>
          </a:prstGeom>
          <a:noFill/>
        </p:spPr>
      </p:pic>
      <p:sp>
        <p:nvSpPr>
          <p:cNvPr id="4" name="Rectangle 3"/>
          <p:cNvSpPr/>
          <p:nvPr/>
        </p:nvSpPr>
        <p:spPr>
          <a:xfrm>
            <a:off x="2590800" y="457200"/>
            <a:ext cx="3744935" cy="923330"/>
          </a:xfrm>
          <a:prstGeom prst="rect">
            <a:avLst/>
          </a:prstGeom>
          <a:noFill/>
        </p:spPr>
        <p:txBody>
          <a:bodyPr wrap="none" lIns="91440" tIns="45720" rIns="91440" bIns="45720">
            <a:spAutoFit/>
          </a:bodyPr>
          <a:lstStyle/>
          <a:p>
            <a:pPr algn="ctr"/>
            <a:r>
              <a:rPr lang="en-US" sz="5400" b="1" cap="all" spc="0"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Definition:</a:t>
            </a:r>
          </a:p>
        </p:txBody>
      </p:sp>
      <p:sp>
        <p:nvSpPr>
          <p:cNvPr id="5" name="Rectangle 4"/>
          <p:cNvSpPr/>
          <p:nvPr/>
        </p:nvSpPr>
        <p:spPr>
          <a:xfrm>
            <a:off x="457200" y="2057400"/>
            <a:ext cx="3886199" cy="4031873"/>
          </a:xfrm>
          <a:prstGeom prst="rect">
            <a:avLst/>
          </a:prstGeom>
          <a:noFill/>
        </p:spPr>
        <p:txBody>
          <a:bodyPr wrap="square" lIns="91440" tIns="45720" rIns="91440" bIns="45720">
            <a:spAutoFit/>
          </a:bodyPr>
          <a:lstStyle/>
          <a:p>
            <a:pPr algn="ctr"/>
            <a:r>
              <a:rPr lang="en-US" sz="3200" b="1" cap="none" spc="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rPr>
              <a:t>A quick method of representing a sense of </a:t>
            </a:r>
          </a:p>
          <a:p>
            <a:pPr algn="ctr"/>
            <a:r>
              <a:rPr lang="en-US" sz="32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Movement and an object’s weight and mass with</a:t>
            </a:r>
          </a:p>
          <a:p>
            <a:pPr algn="ctr"/>
            <a:r>
              <a:rPr lang="en-US" sz="3200" b="1" cap="none" spc="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rPr>
              <a:t>As few marks as possible.</a:t>
            </a:r>
            <a:endParaRPr lang="en-US" sz="3200" b="1" cap="none" spc="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4114800" y="1600200"/>
            <a:ext cx="4829143" cy="769441"/>
          </a:xfrm>
          <a:prstGeom prst="rect">
            <a:avLst/>
          </a:prstGeom>
          <a:noFill/>
        </p:spPr>
        <p:txBody>
          <a:bodyPr wrap="none" lIns="91440" tIns="45720" rIns="91440" bIns="45720">
            <a:spAutoFit/>
          </a:bodyPr>
          <a:lstStyle/>
          <a:p>
            <a:pPr algn="ctr"/>
            <a:r>
              <a:rPr lang="en-US" sz="4400" b="1" cap="all" spc="0"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Gesture Drawing</a:t>
            </a:r>
            <a:endParaRPr lang="en-US" sz="4400" b="1" cap="all" spc="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pic>
        <p:nvPicPr>
          <p:cNvPr id="7" name="Picture 2"/>
          <p:cNvPicPr>
            <a:picLocks noChangeAspect="1" noChangeArrowheads="1"/>
          </p:cNvPicPr>
          <p:nvPr/>
        </p:nvPicPr>
        <p:blipFill>
          <a:blip r:embed="rId3" cstate="print"/>
          <a:srcRect/>
          <a:stretch>
            <a:fillRect/>
          </a:stretch>
        </p:blipFill>
        <p:spPr bwMode="auto">
          <a:xfrm>
            <a:off x="914400" y="2590800"/>
            <a:ext cx="2819400" cy="3833117"/>
          </a:xfrm>
          <a:prstGeom prst="rect">
            <a:avLst/>
          </a:prstGeom>
          <a:noFill/>
          <a:ln w="9525">
            <a:noFill/>
            <a:miter lim="800000"/>
            <a:headEnd/>
            <a:tailEnd/>
          </a:ln>
        </p:spPr>
      </p:pic>
      <p:pic>
        <p:nvPicPr>
          <p:cNvPr id="8" name="Picture 3"/>
          <p:cNvPicPr>
            <a:picLocks noChangeAspect="1" noChangeArrowheads="1"/>
          </p:cNvPicPr>
          <p:nvPr/>
        </p:nvPicPr>
        <p:blipFill>
          <a:blip r:embed="rId4" cstate="print"/>
          <a:srcRect/>
          <a:stretch>
            <a:fillRect/>
          </a:stretch>
        </p:blipFill>
        <p:spPr bwMode="auto">
          <a:xfrm>
            <a:off x="5029200" y="2438400"/>
            <a:ext cx="2819400" cy="3778224"/>
          </a:xfrm>
          <a:prstGeom prst="rect">
            <a:avLst/>
          </a:prstGeom>
          <a:noFill/>
          <a:ln w="9525">
            <a:noFill/>
            <a:miter lim="800000"/>
            <a:headEnd/>
            <a:tailEnd/>
          </a:ln>
        </p:spPr>
      </p:pic>
      <p:sp>
        <p:nvSpPr>
          <p:cNvPr id="9" name="Rectangle 8"/>
          <p:cNvSpPr/>
          <p:nvPr/>
        </p:nvSpPr>
        <p:spPr>
          <a:xfrm>
            <a:off x="762000" y="457200"/>
            <a:ext cx="4177554" cy="923330"/>
          </a:xfrm>
          <a:prstGeom prst="rect">
            <a:avLst/>
          </a:prstGeom>
          <a:noFill/>
        </p:spPr>
        <p:txBody>
          <a:bodyPr wrap="none" lIns="91440" tIns="45720" rIns="91440" bIns="4572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en-US" sz="5400" b="1" cap="all" spc="0"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Contour vs.</a:t>
            </a:r>
            <a:endParaRPr lang="en-US" sz="5400" b="1" cap="all" spc="0"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0" y="838200"/>
            <a:ext cx="8763000" cy="4154984"/>
          </a:xfrm>
          <a:prstGeom prst="rect">
            <a:avLst/>
          </a:prstGeom>
        </p:spPr>
        <p:txBody>
          <a:bodyPr wrap="square">
            <a:spAutoFit/>
          </a:bodyPr>
          <a:lstStyle/>
          <a:p>
            <a:pPr algn="ctr"/>
            <a:r>
              <a:rPr lang="en-US" sz="44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Contour is interested in capturing a </a:t>
            </a:r>
          </a:p>
          <a:p>
            <a:pPr algn="ctr"/>
            <a:r>
              <a:rPr lang="en-US" sz="44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Figure or object’s appearance</a:t>
            </a:r>
          </a:p>
          <a:p>
            <a:pPr algn="ctr"/>
            <a:endParaRPr lang="en-US" sz="44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a:p>
            <a:pPr algn="ctr"/>
            <a:endParaRPr lang="en-US" sz="44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a:p>
            <a:pPr algn="ctr"/>
            <a:r>
              <a:rPr lang="en-US" sz="44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Gesture drawing is about capturing</a:t>
            </a:r>
          </a:p>
          <a:p>
            <a:pPr algn="ctr"/>
            <a:r>
              <a:rPr lang="en-US" sz="44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MASS and </a:t>
            </a:r>
            <a:r>
              <a:rPr lang="en-US" sz="4400" b="1" i="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Motion</a:t>
            </a:r>
            <a:r>
              <a:rPr lang="en-US" sz="4400" b="1" i="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472971" y="762000"/>
            <a:ext cx="8219878" cy="5078313"/>
          </a:xfrm>
          <a:prstGeom prst="rect">
            <a:avLst/>
          </a:prstGeom>
          <a:noFill/>
        </p:spPr>
        <p:txBody>
          <a:bodyPr wrap="none" lIns="91440" tIns="45720" rIns="91440" bIns="45720">
            <a:spAutoFit/>
          </a:bodyPr>
          <a:lstStyle/>
          <a:p>
            <a:pPr algn="ctr"/>
            <a:r>
              <a:rPr lang="en-US" sz="54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Gesture drawing </a:t>
            </a:r>
          </a:p>
          <a:p>
            <a:pPr algn="ctr"/>
            <a:r>
              <a:rPr lang="en-US" sz="54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is more about </a:t>
            </a:r>
          </a:p>
          <a:p>
            <a:pPr algn="ctr"/>
            <a:r>
              <a:rPr lang="en-US" sz="5400" b="1" cap="all" spc="0"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Speed and capturing</a:t>
            </a:r>
          </a:p>
          <a:p>
            <a:pPr algn="ctr"/>
            <a:r>
              <a:rPr lang="en-US" sz="54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Movement and mass</a:t>
            </a:r>
          </a:p>
          <a:p>
            <a:pPr algn="ctr"/>
            <a:r>
              <a:rPr lang="en-US" sz="54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 </a:t>
            </a:r>
            <a:r>
              <a:rPr lang="en-US" sz="54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than </a:t>
            </a:r>
            <a:r>
              <a:rPr lang="en-US" sz="5400" b="1" cap="all" spc="0"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Making </a:t>
            </a:r>
            <a:r>
              <a:rPr lang="en-US" sz="5400" b="1" cap="all" spc="0"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a </a:t>
            </a:r>
          </a:p>
          <a:p>
            <a:pPr algn="ctr"/>
            <a:r>
              <a:rPr lang="en-US" sz="54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Realistic representation</a:t>
            </a:r>
            <a:endParaRPr lang="en-US" sz="5400" b="1" cap="all" spc="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3" name="Picture 3"/>
          <p:cNvPicPr>
            <a:picLocks noChangeAspect="1" noChangeArrowheads="1"/>
          </p:cNvPicPr>
          <p:nvPr/>
        </p:nvPicPr>
        <p:blipFill>
          <a:blip r:embed="rId2" cstate="print"/>
          <a:srcRect/>
          <a:stretch>
            <a:fillRect/>
          </a:stretch>
        </p:blipFill>
        <p:spPr bwMode="auto">
          <a:xfrm>
            <a:off x="5638800" y="1143000"/>
            <a:ext cx="3276600" cy="4762500"/>
          </a:xfrm>
          <a:prstGeom prst="rect">
            <a:avLst/>
          </a:prstGeom>
          <a:noFill/>
          <a:ln w="9525">
            <a:noFill/>
            <a:miter lim="800000"/>
            <a:headEnd/>
            <a:tailEnd/>
          </a:ln>
        </p:spPr>
      </p:pic>
      <p:sp>
        <p:nvSpPr>
          <p:cNvPr id="4" name="Rectangle 3"/>
          <p:cNvSpPr/>
          <p:nvPr/>
        </p:nvSpPr>
        <p:spPr>
          <a:xfrm>
            <a:off x="609600" y="1066800"/>
            <a:ext cx="4952766" cy="4524315"/>
          </a:xfrm>
          <a:prstGeom prst="rect">
            <a:avLst/>
          </a:prstGeom>
          <a:noFill/>
        </p:spPr>
        <p:txBody>
          <a:bodyPr wrap="none" lIns="91440" tIns="45720" rIns="91440" bIns="45720">
            <a:spAutoFit/>
            <a:scene3d>
              <a:camera prst="orthographicFront"/>
              <a:lightRig rig="brightRoom" dir="t"/>
            </a:scene3d>
            <a:sp3d contourW="6350" prstMaterial="plastic">
              <a:bevelT w="20320" h="20320" prst="angle"/>
              <a:contourClr>
                <a:schemeClr val="accent1">
                  <a:tint val="100000"/>
                  <a:shade val="100000"/>
                  <a:hueMod val="100000"/>
                  <a:satMod val="100000"/>
                </a:schemeClr>
              </a:contourClr>
            </a:sp3d>
          </a:bodyPr>
          <a:lstStyle/>
          <a:p>
            <a:pPr algn="ctr"/>
            <a:r>
              <a:rPr lang="en-US" sz="7200" b="1" cap="all" spc="0" dirty="0" smtClean="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rPr>
              <a:t>Why </a:t>
            </a:r>
          </a:p>
          <a:p>
            <a:pPr algn="ctr"/>
            <a:r>
              <a:rPr lang="en-US" sz="7200" b="1" cap="all" spc="0" dirty="0" smtClean="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rPr>
              <a:t>make </a:t>
            </a:r>
          </a:p>
          <a:p>
            <a:pPr algn="ctr"/>
            <a:r>
              <a:rPr lang="en-US" sz="7200" b="1" cap="all" dirty="0" smtClean="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rPr>
              <a:t>Gesture </a:t>
            </a:r>
          </a:p>
          <a:p>
            <a:pPr algn="ctr"/>
            <a:r>
              <a:rPr lang="en-US" sz="7200" b="1" cap="all" dirty="0" smtClean="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rPr>
              <a:t>drawings?</a:t>
            </a:r>
            <a:endParaRPr lang="en-US" sz="7200" b="1" cap="all" spc="0" dirty="0" smtClean="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p:cNvPicPr>
            <a:picLocks noChangeAspect="1" noChangeArrowheads="1"/>
          </p:cNvPicPr>
          <p:nvPr/>
        </p:nvPicPr>
        <p:blipFill>
          <a:blip r:embed="rId2" cstate="print"/>
          <a:srcRect/>
          <a:stretch>
            <a:fillRect/>
          </a:stretch>
        </p:blipFill>
        <p:spPr bwMode="auto">
          <a:xfrm>
            <a:off x="304800" y="2362200"/>
            <a:ext cx="5943600" cy="3921125"/>
          </a:xfrm>
          <a:prstGeom prst="rect">
            <a:avLst/>
          </a:prstGeom>
          <a:noFill/>
          <a:ln w="9525">
            <a:noFill/>
            <a:miter lim="800000"/>
            <a:headEnd/>
            <a:tailEnd/>
          </a:ln>
        </p:spPr>
      </p:pic>
      <p:sp>
        <p:nvSpPr>
          <p:cNvPr id="5" name="Rectangle 4"/>
          <p:cNvSpPr/>
          <p:nvPr/>
        </p:nvSpPr>
        <p:spPr>
          <a:xfrm>
            <a:off x="685800" y="457200"/>
            <a:ext cx="7264681" cy="1569660"/>
          </a:xfrm>
          <a:prstGeom prst="rect">
            <a:avLst/>
          </a:prstGeom>
          <a:noFill/>
        </p:spPr>
        <p:txBody>
          <a:bodyPr wrap="none" lIns="91440" tIns="45720" rIns="91440" bIns="45720">
            <a:spAutoFit/>
          </a:bodyPr>
          <a:lstStyle/>
          <a:p>
            <a:pPr algn="ctr"/>
            <a:r>
              <a:rPr lang="en-US" sz="4800" b="1" cap="all" spc="0"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Capture movement </a:t>
            </a:r>
            <a:endParaRPr lang="en-US" sz="4800" b="1" cap="all" spc="0"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a:p>
            <a:pPr algn="ctr"/>
            <a:r>
              <a:rPr lang="en-US" sz="48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And Proportion </a:t>
            </a:r>
            <a:r>
              <a:rPr lang="en-US" sz="4800" b="1" cap="all" spc="0"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quickly</a:t>
            </a:r>
            <a:endParaRPr lang="en-US" sz="4800" b="1" cap="all" spc="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sp>
        <p:nvSpPr>
          <p:cNvPr id="6" name="Rectangle 5"/>
          <p:cNvSpPr/>
          <p:nvPr/>
        </p:nvSpPr>
        <p:spPr>
          <a:xfrm>
            <a:off x="5951302" y="1981200"/>
            <a:ext cx="3192698" cy="4247317"/>
          </a:xfrm>
          <a:prstGeom prst="rect">
            <a:avLst/>
          </a:prstGeom>
          <a:noFill/>
        </p:spPr>
        <p:txBody>
          <a:bodyPr wrap="square" lIns="91440" tIns="45720" rIns="91440" bIns="45720">
            <a:spAutoFit/>
          </a:bodyPr>
          <a:lstStyle/>
          <a:p>
            <a:pPr algn="ctr"/>
            <a:r>
              <a:rPr lang="en-US" sz="5400" b="1" cap="none" spc="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rPr>
              <a:t>Subjects do not </a:t>
            </a:r>
          </a:p>
          <a:p>
            <a:pPr algn="ctr"/>
            <a:r>
              <a:rPr lang="en-US" sz="54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Always stay still</a:t>
            </a:r>
          </a:p>
          <a:p>
            <a:pPr algn="ctr"/>
            <a:r>
              <a:rPr lang="en-US" sz="5400" b="1" cap="none" spc="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rPr>
              <a:t>For long.</a:t>
            </a:r>
            <a:endParaRPr lang="en-US" sz="5400" b="1" cap="none" spc="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7" name="Picture 3"/>
          <p:cNvPicPr>
            <a:picLocks noChangeAspect="1" noChangeArrowheads="1"/>
          </p:cNvPicPr>
          <p:nvPr/>
        </p:nvPicPr>
        <p:blipFill>
          <a:blip r:embed="rId2" cstate="print"/>
          <a:srcRect/>
          <a:stretch>
            <a:fillRect/>
          </a:stretch>
        </p:blipFill>
        <p:spPr bwMode="auto">
          <a:xfrm>
            <a:off x="1600200" y="2209800"/>
            <a:ext cx="6096000" cy="4648200"/>
          </a:xfrm>
          <a:prstGeom prst="rect">
            <a:avLst/>
          </a:prstGeom>
          <a:noFill/>
          <a:ln w="9525">
            <a:noFill/>
            <a:miter lim="800000"/>
            <a:headEnd/>
            <a:tailEnd/>
          </a:ln>
        </p:spPr>
      </p:pic>
      <p:sp>
        <p:nvSpPr>
          <p:cNvPr id="7" name="Rectangle 6"/>
          <p:cNvSpPr/>
          <p:nvPr/>
        </p:nvSpPr>
        <p:spPr>
          <a:xfrm>
            <a:off x="914400" y="304800"/>
            <a:ext cx="7088286" cy="1754326"/>
          </a:xfrm>
          <a:prstGeom prst="rect">
            <a:avLst/>
          </a:prstGeom>
          <a:noFill/>
        </p:spPr>
        <p:txBody>
          <a:bodyPr wrap="none" lIns="91440" tIns="45720" rIns="91440" bIns="45720">
            <a:spAutoFit/>
          </a:bodyPr>
          <a:lstStyle/>
          <a:p>
            <a:pPr algn="ctr"/>
            <a:r>
              <a:rPr lang="en-US" sz="54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Use as rough drafts </a:t>
            </a:r>
          </a:p>
          <a:p>
            <a:pPr algn="ctr"/>
            <a:r>
              <a:rPr lang="en-US" sz="5400" b="1" cap="all" spc="0"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For a finished work</a:t>
            </a:r>
            <a:endParaRPr lang="en-US" sz="5400" b="1" cap="all" spc="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sp>
        <p:nvSpPr>
          <p:cNvPr id="8" name="Rectangle 7"/>
          <p:cNvSpPr/>
          <p:nvPr/>
        </p:nvSpPr>
        <p:spPr>
          <a:xfrm>
            <a:off x="457200" y="5410200"/>
            <a:ext cx="5943679" cy="923330"/>
          </a:xfrm>
          <a:prstGeom prst="rect">
            <a:avLst/>
          </a:prstGeom>
          <a:noFill/>
        </p:spPr>
        <p:txBody>
          <a:bodyPr wrap="none" lIns="91440" tIns="45720" rIns="91440" bIns="45720">
            <a:spAutoFit/>
            <a:scene3d>
              <a:camera prst="orthographicFront"/>
              <a:lightRig rig="brightRoom" dir="t"/>
            </a:scene3d>
            <a:sp3d contourW="6350" prstMaterial="plastic">
              <a:bevelT w="20320" h="20320" prst="angle"/>
              <a:contourClr>
                <a:schemeClr val="accent1">
                  <a:tint val="100000"/>
                  <a:shade val="100000"/>
                  <a:hueMod val="100000"/>
                  <a:satMod val="100000"/>
                </a:schemeClr>
              </a:contourClr>
            </a:sp3d>
          </a:bodyPr>
          <a:lstStyle/>
          <a:p>
            <a:pPr algn="ctr"/>
            <a:r>
              <a:rPr lang="en-US" sz="5400" b="1" cap="all" spc="0" dirty="0" err="1" smtClean="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rPr>
              <a:t>Dega’s</a:t>
            </a:r>
            <a:r>
              <a:rPr lang="en-US" sz="5400" b="1" cap="all" spc="0" dirty="0" smtClean="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rPr>
              <a:t> Ballerinas</a:t>
            </a:r>
            <a:endParaRPr lang="en-US" sz="5400" b="1" cap="all" spc="0" dirty="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endParaRP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772</TotalTime>
  <Words>907</Words>
  <Application>Microsoft Office PowerPoint</Application>
  <PresentationFormat>On-screen Show (4:3)</PresentationFormat>
  <Paragraphs>79</Paragraphs>
  <Slides>18</Slides>
  <Notes>6</Notes>
  <HiddenSlides>0</HiddenSlides>
  <MMClips>0</MMClips>
  <ScaleCrop>false</ScaleCrop>
  <HeadingPairs>
    <vt:vector size="4" baseType="variant">
      <vt:variant>
        <vt:lpstr>Theme</vt:lpstr>
      </vt:variant>
      <vt:variant>
        <vt:i4>1</vt:i4>
      </vt:variant>
      <vt:variant>
        <vt:lpstr>Slide Titles</vt:lpstr>
      </vt:variant>
      <vt:variant>
        <vt:i4>18</vt:i4>
      </vt:variant>
    </vt:vector>
  </HeadingPairs>
  <TitlesOfParts>
    <vt:vector size="19" baseType="lpstr">
      <vt:lpstr>Office Theme</vt:lpstr>
      <vt:lpstr>Slide 1</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lpstr>Slide 18</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Tasha Haugen</dc:creator>
  <cp:lastModifiedBy>Tasha Haugen</cp:lastModifiedBy>
  <cp:revision>84</cp:revision>
  <dcterms:created xsi:type="dcterms:W3CDTF">2011-11-13T02:44:48Z</dcterms:created>
  <dcterms:modified xsi:type="dcterms:W3CDTF">2011-11-15T18:12:58Z</dcterms:modified>
</cp:coreProperties>
</file>